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1" r:id="rId3"/>
    <p:sldId id="295" r:id="rId4"/>
    <p:sldId id="298" r:id="rId5"/>
    <p:sldId id="300" r:id="rId6"/>
    <p:sldId id="301" r:id="rId7"/>
    <p:sldId id="303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aramia" initials="AC" lastIdx="3" clrIdx="0">
    <p:extLst>
      <p:ext uri="{19B8F6BF-5375-455C-9EA6-DF929625EA0E}">
        <p15:presenceInfo xmlns:p15="http://schemas.microsoft.com/office/powerpoint/2012/main" userId="c802ce79ca4659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F46"/>
    <a:srgbClr val="5AA395"/>
    <a:srgbClr val="6D99BD"/>
    <a:srgbClr val="AFF757"/>
    <a:srgbClr val="996784"/>
    <a:srgbClr val="41A3ED"/>
    <a:srgbClr val="C589C2"/>
    <a:srgbClr val="979797"/>
    <a:srgbClr val="FA0A3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Dati\Cristina\2021\SURVEY%20E%20CENTRO%20STUDI\Survey%20aperture%20e%20chiusure%20Associati%20-%20Focus%20estero%20marzo%202021\Gianluca%20per%20Kati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Dati\Cristina\2021\SURVEY%20E%20CENTRO%20STUDI\Survey%20aperture%20e%20chiusure%20Associati%20-%20Focus%20estero%20marzo%202021\Gianluca%20per%20Kati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907909184288"/>
          <c:y val="0.15628048874916761"/>
          <c:w val="0.75764763779527555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'NUMERO PDV APERTURE ESTERO 2021'!$A$61:$A$66</c:f>
              <c:strCache>
                <c:ptCount val="6"/>
                <c:pt idx="0">
                  <c:v>Russia</c:v>
                </c:pt>
                <c:pt idx="1">
                  <c:v>Asia</c:v>
                </c:pt>
                <c:pt idx="2">
                  <c:v>Nord Africa</c:v>
                </c:pt>
                <c:pt idx="3">
                  <c:v>Medio Oriente</c:v>
                </c:pt>
                <c:pt idx="4">
                  <c:v>America</c:v>
                </c:pt>
                <c:pt idx="5">
                  <c:v>Europa</c:v>
                </c:pt>
              </c:strCache>
            </c:strRef>
          </c:cat>
          <c:val>
            <c:numRef>
              <c:f>'NUMERO PDV APERTURE ESTERO 2021'!$B$61:$B$66</c:f>
              <c:numCache>
                <c:formatCode>0%</c:formatCode>
                <c:ptCount val="6"/>
                <c:pt idx="0">
                  <c:v>9.5238095238095233E-2</c:v>
                </c:pt>
                <c:pt idx="1">
                  <c:v>9.5000000000000001E-2</c:v>
                </c:pt>
                <c:pt idx="2">
                  <c:v>0.14285714285714285</c:v>
                </c:pt>
                <c:pt idx="3">
                  <c:v>0.19</c:v>
                </c:pt>
                <c:pt idx="4">
                  <c:v>0.19</c:v>
                </c:pt>
                <c:pt idx="5">
                  <c:v>0.76200000000000001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12-4435-8F7D-849B25BDC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9486464"/>
        <c:axId val="429121968"/>
      </c:barChart>
      <c:catAx>
        <c:axId val="42948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pPr>
            <a:endParaRPr lang="it-IT"/>
          </a:p>
        </c:txPr>
        <c:crossAx val="429121968"/>
        <c:crosses val="autoZero"/>
        <c:auto val="1"/>
        <c:lblAlgn val="ctr"/>
        <c:lblOffset val="100"/>
        <c:noMultiLvlLbl val="0"/>
      </c:catAx>
      <c:valAx>
        <c:axId val="42912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pPr>
            <a:endParaRPr lang="it-IT"/>
          </a:p>
        </c:txPr>
        <c:crossAx val="4294864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200">
          <a:latin typeface="Poppins" panose="00000500000000000000" pitchFamily="50" charset="0"/>
          <a:cs typeface="Poppins" panose="00000500000000000000" pitchFamily="50" charset="0"/>
        </a:defRPr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"/>
          <c:y val="3.2407407407407406E-2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'FOCUS EUROPA'!$G$4:$G$9</c:f>
              <c:strCache>
                <c:ptCount val="6"/>
                <c:pt idx="0">
                  <c:v>Francia</c:v>
                </c:pt>
                <c:pt idx="1">
                  <c:v>Spagna</c:v>
                </c:pt>
                <c:pt idx="2">
                  <c:v>Germania</c:v>
                </c:pt>
                <c:pt idx="3">
                  <c:v>UK</c:v>
                </c:pt>
                <c:pt idx="4">
                  <c:v>Albania</c:v>
                </c:pt>
                <c:pt idx="5">
                  <c:v>Altri Paesi</c:v>
                </c:pt>
              </c:strCache>
            </c:strRef>
          </c:cat>
          <c:val>
            <c:numRef>
              <c:f>'FOCUS EUROPA'!$H$4:$H$9</c:f>
              <c:numCache>
                <c:formatCode>_-* #,##0.0_-;\-* #,##0.0_-;_-* "-"??_-;_-@_-</c:formatCode>
                <c:ptCount val="6"/>
                <c:pt idx="0">
                  <c:v>18.75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9.3699999999999992</c:v>
                </c:pt>
                <c:pt idx="5">
                  <c:v>34.369999999999997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F4-477C-BD5A-AFB31DA48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latin typeface="Poppins" panose="00000500000000000000" pitchFamily="50" charset="0"/>
          <a:cs typeface="Poppins" panose="00000500000000000000" pitchFamily="50" charset="0"/>
        </a:defRPr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0.77667</cdr:x>
      <cdr:y>0.15789</cdr:y>
    </cdr:from>
    <cdr:to>
      <cdr:x>0.89167</cdr:x>
      <cdr:y>0.24768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="" xmlns:a16="http://schemas.microsoft.com/office/drawing/2014/main" id="{6C99FB04-38FE-41D6-A765-8E1F891EDF6C}"/>
            </a:ext>
          </a:extLst>
        </cdr:cNvPr>
        <cdr:cNvSpPr txBox="1"/>
      </cdr:nvSpPr>
      <cdr:spPr>
        <a:xfrm xmlns:a="http://schemas.openxmlformats.org/drawingml/2006/main">
          <a:off x="3550920" y="388620"/>
          <a:ext cx="52578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0.84073</cdr:x>
      <cdr:y>0.18534</cdr:y>
    </cdr:from>
    <cdr:to>
      <cdr:x>0.99906</cdr:x>
      <cdr:y>0.28751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="" xmlns:a16="http://schemas.microsoft.com/office/drawing/2014/main" id="{4213CFF9-1C29-46DD-A435-AF5871CB7DFE}"/>
            </a:ext>
          </a:extLst>
        </cdr:cNvPr>
        <cdr:cNvSpPr txBox="1"/>
      </cdr:nvSpPr>
      <cdr:spPr>
        <a:xfrm xmlns:a="http://schemas.openxmlformats.org/drawingml/2006/main">
          <a:off x="5150808" y="646256"/>
          <a:ext cx="970019" cy="356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>
              <a:latin typeface="Poppins" panose="00000500000000000000" pitchFamily="50" charset="0"/>
              <a:cs typeface="Poppins" panose="00000500000000000000" pitchFamily="50" charset="0"/>
            </a:rPr>
            <a:t>76%</a:t>
          </a:r>
        </a:p>
      </cdr:txBody>
    </cdr:sp>
  </cdr:relSizeAnchor>
  <cdr:relSizeAnchor xmlns:cdr="http://schemas.openxmlformats.org/drawingml/2006/chartDrawing">
    <cdr:from>
      <cdr:x>0.34167</cdr:x>
      <cdr:y>0.28793</cdr:y>
    </cdr:from>
    <cdr:to>
      <cdr:x>0.475</cdr:x>
      <cdr:y>0.39319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="" xmlns:a16="http://schemas.microsoft.com/office/drawing/2014/main" id="{598E92F4-6754-48DD-88D1-E706F841C451}"/>
            </a:ext>
          </a:extLst>
        </cdr:cNvPr>
        <cdr:cNvSpPr txBox="1"/>
      </cdr:nvSpPr>
      <cdr:spPr>
        <a:xfrm xmlns:a="http://schemas.openxmlformats.org/drawingml/2006/main">
          <a:off x="1562100" y="708660"/>
          <a:ext cx="60960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0.35965</cdr:x>
      <cdr:y>0.29721</cdr:y>
    </cdr:from>
    <cdr:to>
      <cdr:x>0.45299</cdr:x>
      <cdr:y>0.39009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="" xmlns:a16="http://schemas.microsoft.com/office/drawing/2014/main" id="{54724F93-5F88-4C07-A559-A70480AF0A52}"/>
            </a:ext>
          </a:extLst>
        </cdr:cNvPr>
        <cdr:cNvSpPr txBox="1"/>
      </cdr:nvSpPr>
      <cdr:spPr>
        <a:xfrm xmlns:a="http://schemas.openxmlformats.org/drawingml/2006/main">
          <a:off x="2203428" y="1036354"/>
          <a:ext cx="571854" cy="323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latin typeface="Poppins" panose="00000500000000000000" pitchFamily="50" charset="0"/>
              <a:cs typeface="Poppins" panose="00000500000000000000" pitchFamily="50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0.34333</cdr:x>
      <cdr:y>0.40248</cdr:y>
    </cdr:from>
    <cdr:to>
      <cdr:x>0.48</cdr:x>
      <cdr:y>0.51703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="" xmlns:a16="http://schemas.microsoft.com/office/drawing/2014/main" id="{B0EB1AE9-B290-4D9B-9E7C-DD2DF6CEF12C}"/>
            </a:ext>
          </a:extLst>
        </cdr:cNvPr>
        <cdr:cNvSpPr txBox="1"/>
      </cdr:nvSpPr>
      <cdr:spPr>
        <a:xfrm xmlns:a="http://schemas.openxmlformats.org/drawingml/2006/main">
          <a:off x="1569720" y="990600"/>
          <a:ext cx="62484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0.36351</cdr:x>
      <cdr:y>0.40712</cdr:y>
    </cdr:from>
    <cdr:to>
      <cdr:x>0.45851</cdr:x>
      <cdr:y>0.5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="" xmlns:a16="http://schemas.microsoft.com/office/drawing/2014/main" id="{282D0054-79CE-4521-A7BA-EA55AA757692}"/>
            </a:ext>
          </a:extLst>
        </cdr:cNvPr>
        <cdr:cNvSpPr txBox="1"/>
      </cdr:nvSpPr>
      <cdr:spPr>
        <a:xfrm xmlns:a="http://schemas.openxmlformats.org/drawingml/2006/main">
          <a:off x="2227038" y="1419604"/>
          <a:ext cx="582023" cy="323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latin typeface="Poppins" panose="00000500000000000000" pitchFamily="50" charset="0"/>
              <a:cs typeface="Poppins" panose="00000500000000000000" pitchFamily="50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0.31566</cdr:x>
      <cdr:y>0.55707</cdr:y>
    </cdr:from>
    <cdr:to>
      <cdr:x>0.41066</cdr:x>
      <cdr:y>0.66852</cdr:y>
    </cdr:to>
    <cdr:sp macro="" textlink="">
      <cdr:nvSpPr>
        <cdr:cNvPr id="8" name="CasellaDiTesto 7">
          <a:extLst xmlns:a="http://schemas.openxmlformats.org/drawingml/2006/main">
            <a:ext uri="{FF2B5EF4-FFF2-40B4-BE49-F238E27FC236}">
              <a16:creationId xmlns="" xmlns:a16="http://schemas.microsoft.com/office/drawing/2014/main" id="{0DC84833-1586-44DA-B41A-B5C564F71343}"/>
            </a:ext>
          </a:extLst>
        </cdr:cNvPr>
        <cdr:cNvSpPr txBox="1"/>
      </cdr:nvSpPr>
      <cdr:spPr>
        <a:xfrm xmlns:a="http://schemas.openxmlformats.org/drawingml/2006/main">
          <a:off x="1933915" y="1942460"/>
          <a:ext cx="582023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latin typeface="Poppins" panose="00000500000000000000" pitchFamily="50" charset="0"/>
              <a:cs typeface="Poppins" panose="00000500000000000000" pitchFamily="50" charset="0"/>
            </a:rPr>
            <a:t>14%</a:t>
          </a:r>
        </a:p>
      </cdr:txBody>
    </cdr:sp>
  </cdr:relSizeAnchor>
  <cdr:relSizeAnchor xmlns:cdr="http://schemas.openxmlformats.org/drawingml/2006/chartDrawing">
    <cdr:from>
      <cdr:x>0.27</cdr:x>
      <cdr:y>0.65944</cdr:y>
    </cdr:from>
    <cdr:to>
      <cdr:x>0.36333</cdr:x>
      <cdr:y>0.7709</cdr:y>
    </cdr:to>
    <cdr:sp macro="" textlink="">
      <cdr:nvSpPr>
        <cdr:cNvPr id="9" name="CasellaDiTesto 8">
          <a:extLst xmlns:a="http://schemas.openxmlformats.org/drawingml/2006/main">
            <a:ext uri="{FF2B5EF4-FFF2-40B4-BE49-F238E27FC236}">
              <a16:creationId xmlns="" xmlns:a16="http://schemas.microsoft.com/office/drawing/2014/main" id="{6F5A729E-62A5-4578-9411-B8330E9ADAA7}"/>
            </a:ext>
          </a:extLst>
        </cdr:cNvPr>
        <cdr:cNvSpPr txBox="1"/>
      </cdr:nvSpPr>
      <cdr:spPr>
        <a:xfrm xmlns:a="http://schemas.openxmlformats.org/drawingml/2006/main">
          <a:off x="1234440" y="1623060"/>
          <a:ext cx="42672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latin typeface="Poppins" panose="00000500000000000000" pitchFamily="50" charset="0"/>
              <a:cs typeface="Poppins" panose="00000500000000000000" pitchFamily="50" charset="0"/>
            </a:rPr>
            <a:t>10%</a:t>
          </a:r>
        </a:p>
      </cdr:txBody>
    </cdr:sp>
  </cdr:relSizeAnchor>
  <cdr:relSizeAnchor xmlns:cdr="http://schemas.openxmlformats.org/drawingml/2006/chartDrawing">
    <cdr:from>
      <cdr:x>0.28488</cdr:x>
      <cdr:y>0.78019</cdr:y>
    </cdr:from>
    <cdr:to>
      <cdr:x>0.39488</cdr:x>
      <cdr:y>0.88545</cdr:y>
    </cdr:to>
    <cdr:sp macro="" textlink="">
      <cdr:nvSpPr>
        <cdr:cNvPr id="10" name="CasellaDiTesto 9">
          <a:extLst xmlns:a="http://schemas.openxmlformats.org/drawingml/2006/main">
            <a:ext uri="{FF2B5EF4-FFF2-40B4-BE49-F238E27FC236}">
              <a16:creationId xmlns="" xmlns:a16="http://schemas.microsoft.com/office/drawing/2014/main" id="{E6391BDC-6B01-4A15-936C-C630CF69AC68}"/>
            </a:ext>
          </a:extLst>
        </cdr:cNvPr>
        <cdr:cNvSpPr txBox="1"/>
      </cdr:nvSpPr>
      <cdr:spPr>
        <a:xfrm xmlns:a="http://schemas.openxmlformats.org/drawingml/2006/main">
          <a:off x="1745344" y="2720477"/>
          <a:ext cx="673922" cy="367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>
              <a:latin typeface="Poppins" panose="00000500000000000000" pitchFamily="50" charset="0"/>
              <a:cs typeface="Poppins" panose="00000500000000000000" pitchFamily="50" charset="0"/>
            </a:rPr>
            <a:t>10%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0.69334</cdr:x>
      <cdr:y>0.1</cdr:y>
    </cdr:from>
    <cdr:to>
      <cdr:x>0.89333</cdr:x>
      <cdr:y>0.28333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="" xmlns:a16="http://schemas.microsoft.com/office/drawing/2014/main" id="{3101B6E2-1CDE-4BEA-9BE8-2F9511837D87}"/>
            </a:ext>
          </a:extLst>
        </cdr:cNvPr>
        <cdr:cNvSpPr txBox="1"/>
      </cdr:nvSpPr>
      <cdr:spPr>
        <a:xfrm xmlns:a="http://schemas.openxmlformats.org/drawingml/2006/main">
          <a:off x="3169934" y="274329"/>
          <a:ext cx="914385" cy="502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Francia 18,8%</a:t>
          </a:r>
        </a:p>
      </cdr:txBody>
    </cdr:sp>
  </cdr:relSizeAnchor>
  <cdr:relSizeAnchor xmlns:cdr="http://schemas.openxmlformats.org/drawingml/2006/chartDrawing">
    <cdr:from>
      <cdr:x>0.075</cdr:x>
      <cdr:y>0.20278</cdr:y>
    </cdr:from>
    <cdr:to>
      <cdr:x>0.28333</cdr:x>
      <cdr:y>0.43889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="" xmlns:a16="http://schemas.microsoft.com/office/drawing/2014/main" id="{5A773B91-52D1-47E4-A99B-BC1DEEB5AC7D}"/>
            </a:ext>
          </a:extLst>
        </cdr:cNvPr>
        <cdr:cNvSpPr txBox="1"/>
      </cdr:nvSpPr>
      <cdr:spPr>
        <a:xfrm xmlns:a="http://schemas.openxmlformats.org/drawingml/2006/main">
          <a:off x="342900" y="556266"/>
          <a:ext cx="952500" cy="647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Altri Paesi Europei </a:t>
          </a:r>
          <a:r>
            <a:rPr lang="it-IT" sz="1100" dirty="0" smtClean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34,3%</a:t>
          </a:r>
          <a:endParaRPr lang="it-IT" sz="1100" dirty="0">
            <a:solidFill>
              <a:srgbClr val="363F46"/>
            </a:solidFill>
            <a:latin typeface="Poppins" panose="00000500000000000000" pitchFamily="50" charset="0"/>
            <a:cs typeface="Poppins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0.59167</cdr:x>
      <cdr:y>0.46111</cdr:y>
    </cdr:from>
    <cdr:to>
      <cdr:x>0.69167</cdr:x>
      <cdr:y>0.56667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="" xmlns:a16="http://schemas.microsoft.com/office/drawing/2014/main" id="{96180641-2676-461A-A7BB-419E217E8A07}"/>
            </a:ext>
          </a:extLst>
        </cdr:cNvPr>
        <cdr:cNvSpPr txBox="1"/>
      </cdr:nvSpPr>
      <cdr:spPr>
        <a:xfrm xmlns:a="http://schemas.openxmlformats.org/drawingml/2006/main">
          <a:off x="2705100" y="1264920"/>
          <a:ext cx="45720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0.745</cdr:x>
      <cdr:y>0.37222</cdr:y>
    </cdr:from>
    <cdr:to>
      <cdr:x>1</cdr:x>
      <cdr:y>0.56667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="" xmlns:a16="http://schemas.microsoft.com/office/drawing/2014/main" id="{8600DE43-1330-4783-81E6-E4572581A93A}"/>
            </a:ext>
          </a:extLst>
        </cdr:cNvPr>
        <cdr:cNvSpPr txBox="1"/>
      </cdr:nvSpPr>
      <cdr:spPr>
        <a:xfrm xmlns:a="http://schemas.openxmlformats.org/drawingml/2006/main">
          <a:off x="3406125" y="1021071"/>
          <a:ext cx="1165875" cy="533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Spagna</a:t>
          </a:r>
          <a:r>
            <a:rPr lang="it-IT" sz="1100" baseline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 </a:t>
          </a:r>
          <a:br>
            <a:rPr lang="it-IT" sz="1100" baseline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</a:br>
          <a:r>
            <a:rPr lang="it-IT" sz="110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12,5%</a:t>
          </a:r>
        </a:p>
      </cdr:txBody>
    </cdr:sp>
  </cdr:relSizeAnchor>
  <cdr:relSizeAnchor xmlns:cdr="http://schemas.openxmlformats.org/drawingml/2006/chartDrawing">
    <cdr:from>
      <cdr:x>0.66166</cdr:x>
      <cdr:y>0.775</cdr:y>
    </cdr:from>
    <cdr:to>
      <cdr:x>0.935</cdr:x>
      <cdr:y>0.96859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="" xmlns:a16="http://schemas.microsoft.com/office/drawing/2014/main" id="{482CBA22-9EAB-4BF5-B70D-CBB130BA2C25}"/>
            </a:ext>
          </a:extLst>
        </cdr:cNvPr>
        <cdr:cNvSpPr txBox="1"/>
      </cdr:nvSpPr>
      <cdr:spPr>
        <a:xfrm xmlns:a="http://schemas.openxmlformats.org/drawingml/2006/main">
          <a:off x="3025110" y="2125979"/>
          <a:ext cx="1249710" cy="531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Germania 12,5%</a:t>
          </a:r>
        </a:p>
      </cdr:txBody>
    </cdr:sp>
  </cdr:relSizeAnchor>
  <cdr:relSizeAnchor xmlns:cdr="http://schemas.openxmlformats.org/drawingml/2006/chartDrawing">
    <cdr:from>
      <cdr:x>0.24333</cdr:x>
      <cdr:y>0.88889</cdr:y>
    </cdr:from>
    <cdr:to>
      <cdr:x>0.485</cdr:x>
      <cdr:y>1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="" xmlns:a16="http://schemas.microsoft.com/office/drawing/2014/main" id="{A7D5CFE8-892F-4D7C-A60F-442D0D49E8E2}"/>
            </a:ext>
          </a:extLst>
        </cdr:cNvPr>
        <cdr:cNvSpPr txBox="1"/>
      </cdr:nvSpPr>
      <cdr:spPr>
        <a:xfrm xmlns:a="http://schemas.openxmlformats.org/drawingml/2006/main">
          <a:off x="1112505" y="2438403"/>
          <a:ext cx="1104915" cy="304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UK 12,5%</a:t>
          </a:r>
        </a:p>
      </cdr:txBody>
    </cdr:sp>
  </cdr:relSizeAnchor>
  <cdr:relSizeAnchor xmlns:cdr="http://schemas.openxmlformats.org/drawingml/2006/chartDrawing">
    <cdr:from>
      <cdr:x>0.36333</cdr:x>
      <cdr:y>0.63333</cdr:y>
    </cdr:from>
    <cdr:to>
      <cdr:x>0.45</cdr:x>
      <cdr:y>0.73333</cdr:y>
    </cdr:to>
    <cdr:sp macro="" textlink="">
      <cdr:nvSpPr>
        <cdr:cNvPr id="8" name="CasellaDiTesto 7">
          <a:extLst xmlns:a="http://schemas.openxmlformats.org/drawingml/2006/main">
            <a:ext uri="{FF2B5EF4-FFF2-40B4-BE49-F238E27FC236}">
              <a16:creationId xmlns="" xmlns:a16="http://schemas.microsoft.com/office/drawing/2014/main" id="{C98A3086-CEDF-464E-9DC7-48600BC45967}"/>
            </a:ext>
          </a:extLst>
        </cdr:cNvPr>
        <cdr:cNvSpPr txBox="1"/>
      </cdr:nvSpPr>
      <cdr:spPr>
        <a:xfrm xmlns:a="http://schemas.openxmlformats.org/drawingml/2006/main">
          <a:off x="1661160" y="1737360"/>
          <a:ext cx="39624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0.0202</cdr:x>
      <cdr:y>0.78333</cdr:y>
    </cdr:from>
    <cdr:to>
      <cdr:x>0.25853</cdr:x>
      <cdr:y>0.88611</cdr:y>
    </cdr:to>
    <cdr:sp macro="" textlink="">
      <cdr:nvSpPr>
        <cdr:cNvPr id="9" name="CasellaDiTesto 8">
          <a:extLst xmlns:a="http://schemas.openxmlformats.org/drawingml/2006/main">
            <a:ext uri="{FF2B5EF4-FFF2-40B4-BE49-F238E27FC236}">
              <a16:creationId xmlns="" xmlns:a16="http://schemas.microsoft.com/office/drawing/2014/main" id="{69F58861-2BF3-475F-9137-4B8427718CB1}"/>
            </a:ext>
          </a:extLst>
        </cdr:cNvPr>
        <cdr:cNvSpPr txBox="1"/>
      </cdr:nvSpPr>
      <cdr:spPr>
        <a:xfrm xmlns:a="http://schemas.openxmlformats.org/drawingml/2006/main">
          <a:off x="92373" y="2148831"/>
          <a:ext cx="1089645" cy="281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rPr>
            <a:t>Albania 9,4%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1C63-A2BE-494B-9AB5-47657DF62857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AA343-FCCB-4AF4-B484-881D2FD80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D1D0-379E-6C4E-87FC-C2C6FA262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8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3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33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PERSONA (LIGH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944319" y="1397594"/>
            <a:ext cx="4062811" cy="4062811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round/>
          </a:ln>
          <a:effectLst>
            <a:outerShdw dir="5400000" sx="102000" sy="102000" algn="ctr" rotWithShape="0">
              <a:schemeClr val="accent5"/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>
                <a:solidFill>
                  <a:srgbClr val="979797"/>
                </a:solidFill>
                <a:latin typeface="Poppins" charset="0"/>
                <a:ea typeface="Poppins" charset="0"/>
                <a:cs typeface="Poppi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Trascina</a:t>
            </a:r>
            <a:r>
              <a:rPr lang="en-US" dirty="0"/>
              <a:t> qui la </a:t>
            </a:r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06462" y="761999"/>
            <a:ext cx="5189538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000" baseline="0">
                <a:solidFill>
                  <a:schemeClr val="tx1"/>
                </a:solidFill>
                <a:latin typeface="Archive" charset="0"/>
                <a:ea typeface="Archive" charset="0"/>
                <a:cs typeface="Archive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NOME E COGNOME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6462" y="2239327"/>
            <a:ext cx="518953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000" baseline="0">
                <a:solidFill>
                  <a:srgbClr val="979797"/>
                </a:solidFill>
                <a:latin typeface="Archive" charset="0"/>
                <a:ea typeface="Archive" charset="0"/>
                <a:cs typeface="Archive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RUOLO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2" y="4895805"/>
            <a:ext cx="2377624" cy="15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628776"/>
            <a:ext cx="12192000" cy="4469625"/>
            <a:chOff x="0" y="1628775"/>
            <a:chExt cx="12198350" cy="4469625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3072661" y="1628775"/>
              <a:ext cx="9125689" cy="3318440"/>
            </a:xfrm>
            <a:custGeom>
              <a:avLst/>
              <a:gdLst/>
              <a:ahLst/>
              <a:cxnLst>
                <a:cxn ang="0">
                  <a:pos x="0" y="2464"/>
                </a:cxn>
                <a:cxn ang="0">
                  <a:pos x="6761" y="0"/>
                </a:cxn>
                <a:cxn ang="0">
                  <a:pos x="6761" y="1290"/>
                </a:cxn>
                <a:cxn ang="0">
                  <a:pos x="0" y="2464"/>
                </a:cxn>
              </a:cxnLst>
              <a:rect l="0" t="0" r="r" b="b"/>
              <a:pathLst>
                <a:path w="6761" h="2464">
                  <a:moveTo>
                    <a:pt x="0" y="2464"/>
                  </a:moveTo>
                  <a:lnTo>
                    <a:pt x="6761" y="0"/>
                  </a:lnTo>
                  <a:lnTo>
                    <a:pt x="6761" y="1290"/>
                  </a:lnTo>
                  <a:lnTo>
                    <a:pt x="0" y="246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99">
                <a:solidFill>
                  <a:srgbClr val="646464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291200"/>
              <a:ext cx="3078523" cy="18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79925" y="777600"/>
            <a:ext cx="8504955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079924" y="1731938"/>
            <a:ext cx="6219714" cy="968400"/>
          </a:xfrm>
        </p:spPr>
        <p:txBody>
          <a:bodyPr/>
          <a:lstStyle>
            <a:lvl1pPr marL="0" indent="0" algn="l">
              <a:buNone/>
              <a:defRPr sz="1999">
                <a:solidFill>
                  <a:schemeClr val="bg1"/>
                </a:solidFill>
              </a:defRPr>
            </a:lvl1pPr>
            <a:lvl2pPr marL="0" indent="0" algn="l">
              <a:buNone/>
              <a:defRPr sz="1599">
                <a:solidFill>
                  <a:schemeClr val="bg1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24" y="5751576"/>
            <a:ext cx="98863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52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rgbClr val="64646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rgbClr val="64646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dirty="0">
              <a:solidFill>
                <a:srgbClr val="64646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4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554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01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3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07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05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6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C2E9-BDD5-4880-BFB5-386F7076CD62}" type="datetimeFigureOut">
              <a:rPr lang="it-IT" smtClean="0"/>
              <a:t>08/04/2021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ECCC-2E85-490C-89FE-7EFF785F49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1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D95FA7A5-D134-4BBE-8A38-D3C342F367AD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en-US" sz="2999" b="1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646464"/>
                </a:solidFill>
              </a:rPr>
              <a:t>Presentation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519672"/>
            <a:ext cx="885139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099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099">
                <a:solidFill>
                  <a:srgbClr val="646464"/>
                </a:solidFill>
              </a:rPr>
              <a:pPr/>
              <a:t>‹N›</a:t>
            </a:fld>
            <a:endParaRPr lang="en-GB" sz="1099" dirty="0">
              <a:solidFill>
                <a:srgbClr val="64646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646464"/>
                </a:solidFill>
              </a:rPr>
              <a:t>1 January 2014</a:t>
            </a:r>
          </a:p>
        </p:txBody>
      </p:sp>
    </p:spTree>
    <p:extLst>
      <p:ext uri="{BB962C8B-B14F-4D97-AF65-F5344CB8AC3E}">
        <p14:creationId xmlns:p14="http://schemas.microsoft.com/office/powerpoint/2010/main" val="29584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897" y="618452"/>
            <a:ext cx="8754776" cy="3835922"/>
          </a:xfrm>
        </p:spPr>
        <p:txBody>
          <a:bodyPr/>
          <a:lstStyle/>
          <a:p>
            <a:r>
              <a:rPr lang="en-US" sz="4500" dirty="0" err="1">
                <a:solidFill>
                  <a:srgbClr val="363F46"/>
                </a:solidFill>
              </a:rPr>
              <a:t>confimprese</a:t>
            </a:r>
            <a:endParaRPr lang="en-US" sz="4500" dirty="0">
              <a:solidFill>
                <a:srgbClr val="363F46"/>
              </a:solidFill>
            </a:endParaRPr>
          </a:p>
          <a:p>
            <a:r>
              <a:rPr lang="en-US" sz="3500" dirty="0">
                <a:solidFill>
                  <a:srgbClr val="5AA395"/>
                </a:solidFill>
              </a:rPr>
              <a:t>Piani di apertura e CHIUSURA 2021</a:t>
            </a:r>
          </a:p>
          <a:p>
            <a:r>
              <a:rPr lang="en-US" sz="3500" dirty="0">
                <a:solidFill>
                  <a:srgbClr val="5AA395"/>
                </a:solidFill>
              </a:rPr>
              <a:t>Associati Confimprese</a:t>
            </a:r>
          </a:p>
          <a:p>
            <a:r>
              <a:rPr lang="en-US" b="1" i="1" dirty="0" smtClean="0">
                <a:solidFill>
                  <a:srgbClr val="363F46"/>
                </a:solidFill>
                <a:latin typeface="Archive" panose="02000506040000020004" pitchFamily="50" charset="0"/>
                <a:cs typeface="Poppins" panose="00000500000000000000" pitchFamily="50" charset="0"/>
              </a:rPr>
              <a:t>Focus estero</a:t>
            </a:r>
            <a:endParaRPr lang="en-US" b="1" i="1" dirty="0">
              <a:solidFill>
                <a:srgbClr val="363F46"/>
              </a:solidFill>
              <a:latin typeface="Archive" panose="02000506040000020004" pitchFamily="50" charset="0"/>
              <a:cs typeface="Poppins" panose="00000500000000000000" pitchFamily="50" charset="0"/>
            </a:endParaRPr>
          </a:p>
          <a:p>
            <a:r>
              <a:rPr lang="en-US" sz="2800" b="1" dirty="0">
                <a:latin typeface="Archive" panose="02000506040000020004" pitchFamily="50" charset="0"/>
                <a:cs typeface="Poppins" panose="00000500000000000000" pitchFamily="50" charset="0"/>
              </a:rPr>
              <a:t/>
            </a:r>
            <a:br>
              <a:rPr lang="en-US" sz="2800" b="1" dirty="0">
                <a:latin typeface="Archive" panose="02000506040000020004" pitchFamily="50" charset="0"/>
                <a:cs typeface="Poppins" panose="00000500000000000000" pitchFamily="50" charset="0"/>
              </a:rPr>
            </a:br>
            <a:endParaRPr lang="en-US" sz="2800" b="1" dirty="0">
              <a:latin typeface="Archive" panose="02000506040000020004" pitchFamily="50" charset="0"/>
              <a:cs typeface="Poppins" panose="00000500000000000000" pitchFamily="50" charset="0"/>
            </a:endParaRPr>
          </a:p>
          <a:p>
            <a:endParaRPr lang="en-US" sz="2500" b="1" i="1" dirty="0">
              <a:solidFill>
                <a:srgbClr val="5AA39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6" name="Picture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10897" y="3718213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</a:t>
            </a:r>
            <a:r>
              <a:rPr lang="it-IT" sz="2200" b="1" dirty="0" err="1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survey</a:t>
            </a:r>
            <a:r>
              <a:rPr lang="it-IT" sz="22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it-IT" sz="22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– Marzo 2021</a:t>
            </a:r>
            <a:endParaRPr lang="it-IT" sz="2200" b="1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6395"/>
          <a:stretch>
            <a:fillRect/>
          </a:stretch>
        </p:blipFill>
        <p:spPr>
          <a:xfrm>
            <a:off x="7029838" y="2357478"/>
            <a:ext cx="4062811" cy="4062811"/>
          </a:xfrm>
        </p:spPr>
      </p:pic>
    </p:spTree>
    <p:extLst>
      <p:ext uri="{BB962C8B-B14F-4D97-AF65-F5344CB8AC3E}">
        <p14:creationId xmlns:p14="http://schemas.microsoft.com/office/powerpoint/2010/main" val="330720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9" y="5880764"/>
            <a:ext cx="1290215" cy="82141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36917" y="314805"/>
            <a:ext cx="11570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7979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SURVEY CONFIMPRESE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053" y="534561"/>
            <a:ext cx="1179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Piani di apertura e CHIUSURA </a:t>
            </a:r>
            <a:r>
              <a:rPr lang="en-US" sz="2400" dirty="0" smtClean="0">
                <a:solidFill>
                  <a:srgbClr val="5AA395"/>
                </a:solidFill>
                <a:latin typeface="Archive" panose="02000506040000020004" pitchFamily="50" charset="0"/>
              </a:rPr>
              <a:t>estero 2021 </a:t>
            </a:r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- Associati Confimprese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1" y="1442010"/>
            <a:ext cx="1365120" cy="149692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1904458" y="1683939"/>
            <a:ext cx="684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it-IT" sz="2000" b="1" dirty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SETTORI </a:t>
            </a:r>
            <a:r>
              <a:rPr lang="it-IT" sz="2000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MERCEOLOGICI COINVOLTI</a:t>
            </a:r>
            <a:endParaRPr lang="it-IT" sz="2000" dirty="0">
              <a:solidFill>
                <a:srgbClr val="5AA395"/>
              </a:solidFill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2269953" y="2964742"/>
            <a:ext cx="48115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400"/>
              </a:spcBef>
              <a:buClr>
                <a:srgbClr val="363F46"/>
              </a:buClr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Ristorazione: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48%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285750" indent="-285750">
              <a:lnSpc>
                <a:spcPct val="200000"/>
              </a:lnSpc>
              <a:spcBef>
                <a:spcPts val="400"/>
              </a:spcBef>
              <a:buClr>
                <a:srgbClr val="363F46"/>
              </a:buClr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0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Altro non </a:t>
            </a:r>
            <a:r>
              <a:rPr lang="it-IT" b="1" dirty="0" err="1" smtClean="0">
                <a:solidFill>
                  <a:srgbClr val="FFC0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food</a:t>
            </a:r>
            <a:r>
              <a:rPr lang="it-IT" b="1" dirty="0" smtClean="0">
                <a:solidFill>
                  <a:srgbClr val="FFC0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: </a:t>
            </a:r>
            <a:r>
              <a:rPr lang="it-IT" b="1" dirty="0" smtClean="0">
                <a:solidFill>
                  <a:srgbClr val="FFC0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26</a:t>
            </a:r>
            <a:r>
              <a:rPr lang="it-IT" b="1" dirty="0" smtClean="0">
                <a:solidFill>
                  <a:srgbClr val="FFC0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%</a:t>
            </a:r>
            <a:endParaRPr lang="it-IT" b="1" dirty="0" smtClean="0">
              <a:solidFill>
                <a:srgbClr val="FFC00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285750" indent="-285750">
              <a:lnSpc>
                <a:spcPct val="200000"/>
              </a:lnSpc>
              <a:spcBef>
                <a:spcPts val="400"/>
              </a:spcBef>
              <a:buClr>
                <a:srgbClr val="363F46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Abbigliamento e Accessori: </a:t>
            </a:r>
            <a:r>
              <a:rPr lang="it-IT" b="1" dirty="0" smtClean="0">
                <a:solidFill>
                  <a:srgbClr val="00B05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26</a:t>
            </a:r>
            <a:r>
              <a:rPr lang="it-IT" b="1" dirty="0">
                <a:solidFill>
                  <a:srgbClr val="00B05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%</a:t>
            </a:r>
          </a:p>
          <a:p>
            <a:pPr>
              <a:lnSpc>
                <a:spcPct val="200000"/>
              </a:lnSpc>
              <a:spcBef>
                <a:spcPts val="400"/>
              </a:spcBef>
              <a:buClr>
                <a:srgbClr val="363F46"/>
              </a:buClr>
            </a:pPr>
            <a:endParaRPr lang="it-IT" b="1" dirty="0">
              <a:solidFill>
                <a:srgbClr val="FFC00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245502" y="996226"/>
            <a:ext cx="549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IL CAMPIONE DELLE AZIENDE RISPONDENTI</a:t>
            </a:r>
            <a:endParaRPr lang="it-IT" dirty="0">
              <a:solidFill>
                <a:srgbClr val="363F46"/>
              </a:solidFill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3423281" y="2120214"/>
            <a:ext cx="505781" cy="310861"/>
          </a:xfrm>
          <a:prstGeom prst="downArrow">
            <a:avLst/>
          </a:prstGeom>
          <a:solidFill>
            <a:srgbClr val="5AA395"/>
          </a:solidFill>
          <a:ln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chart"/>
          <p:cNvPicPr>
            <a:picLocks noChangeAspect="1"/>
          </p:cNvPicPr>
          <p:nvPr/>
        </p:nvPicPr>
        <p:blipFill rotWithShape="1">
          <a:blip r:embed="rId5"/>
          <a:srcRect l="14576" t="20094" r="13021" b="44257"/>
          <a:stretch/>
        </p:blipFill>
        <p:spPr>
          <a:xfrm>
            <a:off x="6641976" y="2423728"/>
            <a:ext cx="3701989" cy="3864008"/>
          </a:xfrm>
          <a:prstGeom prst="rect">
            <a:avLst/>
          </a:prstGeom>
        </p:spPr>
      </p:pic>
      <p:sp>
        <p:nvSpPr>
          <p:cNvPr id="27" name="Rettangolo arrotondato 26"/>
          <p:cNvSpPr/>
          <p:nvPr/>
        </p:nvSpPr>
        <p:spPr>
          <a:xfrm>
            <a:off x="1904458" y="2633580"/>
            <a:ext cx="8717476" cy="3465379"/>
          </a:xfrm>
          <a:prstGeom prst="roundRect">
            <a:avLst/>
          </a:prstGeom>
          <a:noFill/>
          <a:ln w="28575"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33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36917" y="314805"/>
            <a:ext cx="11570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7979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SURVEY CONFIMPRESE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053" y="534561"/>
            <a:ext cx="1179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Piani di apertura e CHIUSURA </a:t>
            </a:r>
            <a:r>
              <a:rPr lang="en-US" sz="2400" dirty="0" smtClean="0">
                <a:solidFill>
                  <a:srgbClr val="5AA395"/>
                </a:solidFill>
                <a:latin typeface="Archive" panose="02000506040000020004" pitchFamily="50" charset="0"/>
              </a:rPr>
              <a:t>estero 2021 </a:t>
            </a:r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- Associati Confimprese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236916" y="1049279"/>
            <a:ext cx="1035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L’azienda prevede di aprire nuovi punti vendita 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all’estero nel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2021?</a:t>
            </a:r>
            <a:endParaRPr lang="it-IT" dirty="0">
              <a:solidFill>
                <a:srgbClr val="363F46"/>
              </a:solidFill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6915" y="1373953"/>
            <a:ext cx="116600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L’</a:t>
            </a:r>
            <a:r>
              <a:rPr lang="it-IT" sz="2500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77,8% </a:t>
            </a:r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delle aziende rispondenti ha dichiarato che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aprirà nuovi punti 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vendita all’estero nel 2021</a:t>
            </a:r>
            <a:endParaRPr lang="it-IT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75903"/>
              </p:ext>
            </p:extLst>
          </p:nvPr>
        </p:nvGraphicFramePr>
        <p:xfrm>
          <a:off x="353565" y="2885840"/>
          <a:ext cx="7236843" cy="238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7247"/>
                <a:gridCol w="1991672"/>
                <a:gridCol w="1977924"/>
              </a:tblGrid>
              <a:tr h="50516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Settori merceologici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Pdv estero 2020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Nuovi Pdv 2021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16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Abbigliamento </a:t>
                      </a:r>
                      <a:r>
                        <a:rPr lang="it-IT" sz="1800" u="none" strike="noStrike" dirty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e Accessori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620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+54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16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Altro </a:t>
                      </a:r>
                      <a:r>
                        <a:rPr lang="it-IT" sz="1800" u="none" strike="noStrike" dirty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Non </a:t>
                      </a:r>
                      <a:r>
                        <a:rPr lang="it-IT" sz="1800" u="none" strike="noStrike" dirty="0" err="1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Food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2.491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+292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16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Ristorazione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509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+44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88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Totale complessivo PDV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3.620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+390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236915" y="2417490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Aperture nuovi </a:t>
            </a:r>
            <a:r>
              <a:rPr lang="it-IT" b="1" dirty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punti vendita all’estero nel 2021</a:t>
            </a:r>
            <a:endParaRPr lang="it-IT" dirty="0">
              <a:solidFill>
                <a:srgbClr val="5AA395"/>
              </a:solidFill>
            </a:endParaRPr>
          </a:p>
        </p:txBody>
      </p:sp>
      <p:sp>
        <p:nvSpPr>
          <p:cNvPr id="22" name="Freccia in giù 21"/>
          <p:cNvSpPr/>
          <p:nvPr/>
        </p:nvSpPr>
        <p:spPr>
          <a:xfrm>
            <a:off x="721452" y="1849665"/>
            <a:ext cx="505781" cy="310861"/>
          </a:xfrm>
          <a:prstGeom prst="downArrow">
            <a:avLst/>
          </a:prstGeom>
          <a:solidFill>
            <a:srgbClr val="5AA395"/>
          </a:solidFill>
          <a:ln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57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36917" y="314805"/>
            <a:ext cx="11570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7979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SURVEY CONFIMPRESE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053" y="534561"/>
            <a:ext cx="1179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Piani di apertura e CHIUSURA </a:t>
            </a:r>
            <a:r>
              <a:rPr lang="en-US" sz="2400" dirty="0" smtClean="0">
                <a:solidFill>
                  <a:srgbClr val="5AA395"/>
                </a:solidFill>
                <a:latin typeface="Archive" panose="02000506040000020004" pitchFamily="50" charset="0"/>
              </a:rPr>
              <a:t>estero 2021 </a:t>
            </a:r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- Associati Confimprese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197051" y="998703"/>
            <a:ext cx="1121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Quali saranno i principali 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Paesi esteri per lo sviluppo di nuovi punti vendita?</a:t>
            </a:r>
            <a:b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it-IT" i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(I rispondenti potevano indicare più di una preferenza)</a:t>
            </a:r>
            <a:endParaRPr lang="it-IT" sz="1600" i="1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57273" y="2192942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FOCUS EUROPA</a:t>
            </a:r>
            <a:endParaRPr lang="it-IT" dirty="0">
              <a:solidFill>
                <a:srgbClr val="5AA395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 rot="16200000">
            <a:off x="6877373" y="2290403"/>
            <a:ext cx="505781" cy="310861"/>
          </a:xfrm>
          <a:prstGeom prst="downArrow">
            <a:avLst/>
          </a:prstGeom>
          <a:solidFill>
            <a:srgbClr val="5AA395"/>
          </a:solidFill>
          <a:ln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36917" y="1701783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PAESI DI DESTINAZIONE</a:t>
            </a:r>
            <a:endParaRPr lang="it-IT" dirty="0">
              <a:solidFill>
                <a:srgbClr val="5AA395"/>
              </a:solidFill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6091EDE-9BA3-4F33-AE1E-9E64DBD31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784485"/>
              </p:ext>
            </p:extLst>
          </p:nvPr>
        </p:nvGraphicFramePr>
        <p:xfrm>
          <a:off x="386206" y="2127864"/>
          <a:ext cx="6126561" cy="348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C76D7FC-2D34-40B8-B65C-FC3E4E9CD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96646"/>
              </p:ext>
            </p:extLst>
          </p:nvPr>
        </p:nvGraphicFramePr>
        <p:xfrm>
          <a:off x="7422947" y="26987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17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7833694" y="3421963"/>
            <a:ext cx="477453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SALDO APERTURE/CHIUSURE </a:t>
            </a:r>
            <a:endParaRPr lang="it-IT" b="1" dirty="0">
              <a:solidFill>
                <a:srgbClr val="363F46"/>
              </a:solidFill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  <a:p>
            <a:pPr algn="ctr"/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PDV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2021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ea typeface="Calibri" panose="020F0502020204030204" pitchFamily="34" charset="0"/>
                <a:cs typeface="Poppins" panose="00000500000000000000" pitchFamily="50" charset="0"/>
              </a:rPr>
              <a:t>:</a:t>
            </a:r>
          </a:p>
          <a:p>
            <a:pPr algn="ctr"/>
            <a:endParaRPr lang="it-IT" sz="1700" b="1" dirty="0">
              <a:solidFill>
                <a:srgbClr val="363F46"/>
              </a:solidFill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pic>
        <p:nvPicPr>
          <p:cNvPr id="7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36917" y="314805"/>
            <a:ext cx="11570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7979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SURVEY CONFIMPRESE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053" y="532707"/>
            <a:ext cx="1179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Piani di apertura e CHIUSURA </a:t>
            </a:r>
            <a:r>
              <a:rPr lang="en-US" sz="2400" dirty="0" smtClean="0">
                <a:solidFill>
                  <a:srgbClr val="5AA395"/>
                </a:solidFill>
                <a:latin typeface="Archive" panose="02000506040000020004" pitchFamily="50" charset="0"/>
              </a:rPr>
              <a:t>estero 2021 </a:t>
            </a:r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- Associati Confimprese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197053" y="1089091"/>
            <a:ext cx="100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L’azienda prevede di chiudere punti vendita 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all’estero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nel 2021?</a:t>
            </a:r>
            <a:endParaRPr lang="it-IT" dirty="0">
              <a:solidFill>
                <a:srgbClr val="363F46"/>
              </a:solidFill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7053" y="1400648"/>
            <a:ext cx="113350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Il </a:t>
            </a:r>
            <a:r>
              <a:rPr lang="it-IT" sz="2500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25,9% </a:t>
            </a:r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delle </a:t>
            </a:r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aziende rispondenti ha dichiarato che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prevede di chiudere punti vendita </a:t>
            </a:r>
            <a:r>
              <a:rPr lang="it-IT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all’estero nel </a:t>
            </a: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2021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472243" y="2129343"/>
            <a:ext cx="505781" cy="310861"/>
          </a:xfrm>
          <a:prstGeom prst="downArrow">
            <a:avLst/>
          </a:prstGeom>
          <a:solidFill>
            <a:srgbClr val="5AA395"/>
          </a:solidFill>
          <a:ln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8406882" y="3001996"/>
            <a:ext cx="3726507" cy="3053571"/>
          </a:xfrm>
          <a:prstGeom prst="roundRect">
            <a:avLst/>
          </a:prstGeom>
          <a:noFill/>
          <a:ln w="28575">
            <a:solidFill>
              <a:srgbClr val="5AA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785782" y="4162325"/>
            <a:ext cx="30532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Con </a:t>
            </a:r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390 </a:t>
            </a:r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aperture e </a:t>
            </a:r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128 chiusure</a:t>
            </a:r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, </a:t>
            </a:r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si ha un saldo positivo di </a:t>
            </a:r>
            <a:r>
              <a:rPr lang="it-IT" sz="2200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+262 </a:t>
            </a:r>
            <a:r>
              <a:rPr lang="it-IT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nuove </a:t>
            </a:r>
            <a:r>
              <a:rPr lang="it-IT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aperture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36915" y="2611209"/>
            <a:ext cx="515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Chiusure punti </a:t>
            </a:r>
            <a:r>
              <a:rPr lang="it-IT" b="1" dirty="0">
                <a:solidFill>
                  <a:srgbClr val="5AA3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vendita all’estero nel 2021</a:t>
            </a:r>
            <a:endParaRPr lang="it-IT" dirty="0">
              <a:solidFill>
                <a:srgbClr val="5AA395"/>
              </a:solidFill>
            </a:endParaRPr>
          </a:p>
        </p:txBody>
      </p: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4503"/>
              </p:ext>
            </p:extLst>
          </p:nvPr>
        </p:nvGraphicFramePr>
        <p:xfrm>
          <a:off x="353565" y="3063235"/>
          <a:ext cx="7661431" cy="25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981"/>
                <a:gridCol w="1313780"/>
                <a:gridCol w="1461951"/>
                <a:gridCol w="1476719"/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Settori merceologici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Chiusura </a:t>
                      </a:r>
                      <a:r>
                        <a:rPr lang="it-IT" sz="1800" b="1" i="0" u="none" strike="noStrike" dirty="0" err="1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pdv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Nuovi 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Pdv 2021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Saldo 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err="1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pdv</a:t>
                      </a:r>
                      <a:endParaRPr lang="it-IT" sz="1800" b="1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Abbigliamento </a:t>
                      </a:r>
                      <a:r>
                        <a:rPr lang="it-IT" sz="1800" u="none" strike="noStrike" dirty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e Accessori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-63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+54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-9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Altro </a:t>
                      </a:r>
                      <a:r>
                        <a:rPr lang="it-IT" sz="1800" u="none" strike="noStrike" dirty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Non </a:t>
                      </a:r>
                      <a:r>
                        <a:rPr lang="it-IT" sz="1800" u="none" strike="noStrike" dirty="0" err="1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Food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-65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+292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+227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91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 Ristorazione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+44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0" i="0" u="none" strike="noStrike" dirty="0" smtClean="0">
                          <a:solidFill>
                            <a:srgbClr val="363F46"/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+44</a:t>
                      </a:r>
                      <a:endParaRPr lang="it-IT" sz="1800" b="0" i="0" u="none" strike="noStrike" dirty="0">
                        <a:solidFill>
                          <a:srgbClr val="363F46"/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Totale </a:t>
                      </a:r>
                      <a:r>
                        <a:rPr lang="it-IT" sz="1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complessivo PDV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-128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+390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8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Poppins" panose="00000500000000000000" pitchFamily="50" charset="0"/>
                          <a:cs typeface="Poppins" panose="00000500000000000000" pitchFamily="50" charset="0"/>
                        </a:rPr>
                        <a:t>+262</a:t>
                      </a:r>
                      <a:endParaRPr lang="it-IT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Poppins" panose="00000500000000000000" pitchFamily="50" charset="0"/>
                        <a:cs typeface="Poppins" panose="00000500000000000000" pitchFamily="50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A39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3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77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36917" y="314805"/>
            <a:ext cx="11570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79797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FAST SURVEY CONFIMPRESE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97053" y="534561"/>
            <a:ext cx="11797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Piani di apertura e CHIUSURA </a:t>
            </a:r>
            <a:r>
              <a:rPr lang="en-US" sz="2400" dirty="0" smtClean="0">
                <a:solidFill>
                  <a:srgbClr val="5AA395"/>
                </a:solidFill>
                <a:latin typeface="Archive" panose="02000506040000020004" pitchFamily="50" charset="0"/>
              </a:rPr>
              <a:t>estero 2021 </a:t>
            </a:r>
            <a:r>
              <a:rPr lang="en-US" sz="2400" dirty="0">
                <a:solidFill>
                  <a:srgbClr val="5AA395"/>
                </a:solidFill>
                <a:latin typeface="Archive" panose="02000506040000020004" pitchFamily="50" charset="0"/>
              </a:rPr>
              <a:t>- Associati Confimprese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0941FF2-284C-4D4C-B618-E997DF4DE2A6}"/>
              </a:ext>
            </a:extLst>
          </p:cNvPr>
          <p:cNvSpPr txBox="1"/>
          <p:nvPr/>
        </p:nvSpPr>
        <p:spPr>
          <a:xfrm>
            <a:off x="236917" y="1072678"/>
            <a:ext cx="827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it-IT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PRINCIPALI EVIDENZE</a:t>
            </a:r>
            <a:endParaRPr lang="it-IT" dirty="0">
              <a:solidFill>
                <a:srgbClr val="363F46"/>
              </a:solidFill>
              <a:effectLst/>
              <a:latin typeface="Poppins" panose="00000500000000000000" pitchFamily="50" charset="0"/>
              <a:ea typeface="Calibri" panose="020F0502020204030204" pitchFamily="34" charset="0"/>
              <a:cs typeface="Poppins" panose="00000500000000000000" pitchFamily="50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4853" y="1376696"/>
            <a:ext cx="1161100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Il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77,8% 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delle aziende rispondenti ha dichiarato che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aprirà nuovi punti vendita all’estero nel 2021</a:t>
            </a:r>
            <a:endParaRPr lang="it-IT" sz="1600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Nel 2021 le aziende rispondenti prevedono di aprire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390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nuovi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punti vendita e di chiuderne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128, con un saldo netto positivo di +262 nuovi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punti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ea typeface="MS Mincho"/>
                <a:cs typeface="Poppins" panose="00000500000000000000" pitchFamily="50" charset="0"/>
              </a:rPr>
              <a:t>vendita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Il 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settore in maggiore espansione è il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non </a:t>
            </a:r>
            <a:r>
              <a:rPr lang="it-IT" sz="1600" b="1" dirty="0" err="1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food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con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292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aperture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, seguono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l’abbigliamento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 accessori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con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54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punti vendita e la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ristorazione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con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44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. </a:t>
            </a:r>
            <a:endParaRPr lang="it-IT" sz="1600" dirty="0" smtClean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Le aziende rispondenti prevedono la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chiusura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128 esercizi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commerciali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, in cui prevalgono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di poco quelle 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nel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non </a:t>
            </a:r>
            <a:r>
              <a:rPr lang="it-IT" sz="1600" b="1" dirty="0" err="1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food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65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, seguite da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abbigliamento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accessori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it-IT" sz="1600" b="1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-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63;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le aziende rispondenti del settore ristorazione non prevedono chiusure all’estero per il 2021.</a:t>
            </a:r>
            <a:endParaRPr lang="it-IT" sz="1600" dirty="0">
              <a:solidFill>
                <a:srgbClr val="363F46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 </a:t>
            </a:r>
            <a:r>
              <a:rPr lang="it-IT" sz="1600" dirty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principali Paesi esteri per lo sviluppo di nuovi punti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vendita sono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Europa, America, Medio Oriente e Nord Africa. </a:t>
            </a:r>
            <a:r>
              <a:rPr lang="it-IT" sz="1600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Per le aziende che scelgono l’Europa come destinazione prevalgono tra le scelte: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Francia </a:t>
            </a:r>
            <a:r>
              <a:rPr lang="it-IT" sz="1600" b="1" dirty="0" smtClean="0">
                <a:solidFill>
                  <a:srgbClr val="363F46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18,8%, Spagna, Germania e UK 12,5%, Albania 9,4%.</a:t>
            </a:r>
            <a:endParaRPr lang="it-IT" sz="1600" dirty="0">
              <a:solidFill>
                <a:srgbClr val="363F46"/>
              </a:solidFill>
              <a:latin typeface="Poppins" panose="00000500000000000000" pitchFamily="50" charset="0"/>
              <a:ea typeface="MS Mincho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2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YfNyFrLJDX41OICVhE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Personalizzato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32B0A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487</Words>
  <Application>Microsoft Office PowerPoint</Application>
  <PresentationFormat>Widescreen</PresentationFormat>
  <Paragraphs>89</Paragraphs>
  <Slides>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Archive</vt:lpstr>
      <vt:lpstr>Arial</vt:lpstr>
      <vt:lpstr>Calibri</vt:lpstr>
      <vt:lpstr>Calibri Light</vt:lpstr>
      <vt:lpstr>MS Mincho</vt:lpstr>
      <vt:lpstr>Poppins</vt:lpstr>
      <vt:lpstr>Tema di Office</vt:lpstr>
      <vt:lpstr>2_EY widescreen presentation 2015 v1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</dc:creator>
  <cp:lastModifiedBy>Katia</cp:lastModifiedBy>
  <cp:revision>395</cp:revision>
  <cp:lastPrinted>2021-03-04T09:59:11Z</cp:lastPrinted>
  <dcterms:created xsi:type="dcterms:W3CDTF">2020-03-05T10:06:32Z</dcterms:created>
  <dcterms:modified xsi:type="dcterms:W3CDTF">2021-04-08T13:18:53Z</dcterms:modified>
</cp:coreProperties>
</file>